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3" r:id="rId20"/>
    <p:sldId id="274" r:id="rId21"/>
    <p:sldId id="275" r:id="rId22"/>
    <p:sldId id="276" r:id="rId23"/>
    <p:sldId id="277" r:id="rId24"/>
    <p:sldId id="278" r:id="rId2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8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87" name="PlaceHolder 4"/>
          <p:cNvSpPr>
            <a:spLocks noGrp="1"/>
          </p:cNvSpPr>
          <p:nvPr>
            <p:ph type="dt" idx="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8" name="PlaceHolder 5"/>
          <p:cNvSpPr>
            <a:spLocks noGrp="1"/>
          </p:cNvSpPr>
          <p:nvPr>
            <p:ph type="ftr" idx="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89" name="PlaceHolder 6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E0D247C5-CD4E-4478-8C5C-F5B6A454228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000" b="0" strike="noStrike" spc="-1">
                <a:latin typeface="Arial"/>
              </a:rPr>
              <a:t>Bonjour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fr-FR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4C929A-911D-4352-80F3-95198DB1ED5C}" type="slidenum">
              <a:rPr lang="fr-FR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F0EBA96-DC0F-4B3D-9ABE-4FF5505F40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0DBD01E-C19F-43F3-8EE8-13B75112DD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D8D5CE6-9EE7-4084-B27B-C300F835CE8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857B962-30FA-469D-8AB4-155E5F4389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BE66EAF-65A3-459B-9050-1A3B714B6B7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E51D486-1EC1-421D-977C-1593AE04CB6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FC65B01-B194-4C68-8C29-254F35395A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0C83AFD-BBE2-4374-B6DD-DAC75BCAD0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2862C8-C2AF-496B-BC15-94812BA1FE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A9E4EB8-35F8-4E19-A17D-D2B6A50623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CE1EF77-C362-4E72-9040-11EE19DABE3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C18957B-8427-4A07-9136-CF6338DFBAF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68ABEB3-6BA9-4C3C-8B93-E1129C7CC23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2534143-52A9-41D5-AE39-050E8F230B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0B6F345-82FD-4132-8379-7EE91102CF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9BE2396-08B3-4D5A-A090-8BE006E25D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D9DCB5D-6A86-4467-9EF0-FC648B98301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90E092-829D-48FB-894F-B6F5BBB7DB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D5255D7-1BDD-4478-9EC0-36A6FF49424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9C4AD50-23CE-4B27-9F20-C229FC35B0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78E3144-1B4F-4280-B2A0-F6AFECE92F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FC03EAB-197A-447D-BD6B-F03F837B7A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CEB68C1-9E2C-493C-8EAA-D6AAB02D7A4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3AEB8DE-50C3-46D6-A97A-F2903E26AF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362B146-8831-4944-BFF3-44FD4046F40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14A609D-DD47-4390-B43F-3D44558E1EF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899CB2-1B8C-4979-8A72-5F09AE47DBA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B9EC59D-0AC0-466E-A563-EC0E56C6146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FB586CA-5972-4B4E-997C-259E0728EF8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D53246F-02DC-49D5-B490-4BDE61EA70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6B7BC3A-51F8-4514-B1C4-D43D538665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E7E5ED4-D0FA-44B9-83D5-D31A45C6AA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58BCF7C-0017-44E5-BCD2-AB807591FD4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7AC658F-BBE5-4FA9-A1C6-73355BF34E0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A0FE2CF-917A-48C6-BC09-17B2B318E6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0D0756C-81DC-4478-AFC6-0ABCEEC281B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4D9864B-18D6-45AC-95FF-C694030B8D8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ED47967-943D-4B7E-B625-3B14DD45CD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FE1A7E2-7E94-4F53-A713-42D5C17AC16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68BAC45-DD9C-4282-A87E-01DCCEA01E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B16B79C-8913-45F7-AB15-6945C83A001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70CCFAB-EDC2-4126-B65F-E24C289A8D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0290C43-594B-4596-A324-EA0C47F5D04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843421D-2B7F-4612-843F-FABB4C3269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20EED5A-6379-47AB-BE3A-72D9B7E1D0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E4D5C7F-5D92-4E1B-8E13-9CBEFFC768A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601685F-5FCB-4740-9983-327E9E10CF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117C3D7-CD47-41D8-BEE5-ED4383C790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/>
          <p:nvPr/>
        </p:nvSpPr>
        <p:spPr>
          <a:xfrm>
            <a:off x="360" y="0"/>
            <a:ext cx="11148120" cy="1121760"/>
          </a:xfrm>
          <a:prstGeom prst="rect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Organigramme : Délai 12"/>
          <p:cNvSpPr/>
          <p:nvPr/>
        </p:nvSpPr>
        <p:spPr>
          <a:xfrm>
            <a:off x="11105280" y="0"/>
            <a:ext cx="1082160" cy="1121760"/>
          </a:xfrm>
          <a:prstGeom prst="flowChartDelay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4"/>
          <p:cNvPicPr/>
          <p:nvPr/>
        </p:nvPicPr>
        <p:blipFill>
          <a:blip r:embed="rId14"/>
          <a:stretch/>
        </p:blipFill>
        <p:spPr>
          <a:xfrm>
            <a:off x="148680" y="6321960"/>
            <a:ext cx="1466280" cy="4885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6"/>
          <p:cNvPicPr/>
          <p:nvPr/>
        </p:nvPicPr>
        <p:blipFill>
          <a:blip r:embed="rId15"/>
          <a:stretch/>
        </p:blipFill>
        <p:spPr>
          <a:xfrm>
            <a:off x="10530720" y="6267600"/>
            <a:ext cx="1235160" cy="429120"/>
          </a:xfrm>
          <a:prstGeom prst="rect">
            <a:avLst/>
          </a:prstGeom>
          <a:ln w="0">
            <a:noFill/>
          </a:ln>
        </p:spPr>
      </p:pic>
      <p:pic>
        <p:nvPicPr>
          <p:cNvPr id="4" name="Image 8"/>
          <p:cNvPicPr/>
          <p:nvPr/>
        </p:nvPicPr>
        <p:blipFill>
          <a:blip r:embed="rId16"/>
          <a:srcRect l="50588" t="14131" b="21393"/>
          <a:stretch/>
        </p:blipFill>
        <p:spPr>
          <a:xfrm>
            <a:off x="2094840" y="6127920"/>
            <a:ext cx="1373040" cy="689040"/>
          </a:xfrm>
          <a:prstGeom prst="rect">
            <a:avLst/>
          </a:prstGeom>
          <a:ln w="0">
            <a:noFill/>
          </a:ln>
        </p:spPr>
      </p:pic>
      <p:pic>
        <p:nvPicPr>
          <p:cNvPr id="5" name="Image 10"/>
          <p:cNvPicPr/>
          <p:nvPr/>
        </p:nvPicPr>
        <p:blipFill>
          <a:blip r:embed="rId17"/>
          <a:stretch/>
        </p:blipFill>
        <p:spPr>
          <a:xfrm>
            <a:off x="7945920" y="6258240"/>
            <a:ext cx="2147040" cy="552240"/>
          </a:xfrm>
          <a:prstGeom prst="rect">
            <a:avLst/>
          </a:prstGeom>
          <a:ln w="0">
            <a:noFill/>
          </a:ln>
        </p:spPr>
      </p:pic>
      <p:sp>
        <p:nvSpPr>
          <p:cNvPr id="6" name="Rectangle 7"/>
          <p:cNvSpPr/>
          <p:nvPr/>
        </p:nvSpPr>
        <p:spPr>
          <a:xfrm>
            <a:off x="360" y="0"/>
            <a:ext cx="11148120" cy="1121760"/>
          </a:xfrm>
          <a:prstGeom prst="rect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Organigramme : Délai 6"/>
          <p:cNvSpPr/>
          <p:nvPr/>
        </p:nvSpPr>
        <p:spPr>
          <a:xfrm>
            <a:off x="11105280" y="0"/>
            <a:ext cx="1082160" cy="1121760"/>
          </a:xfrm>
          <a:prstGeom prst="flowChartDelay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sldNum" idx="1"/>
          </p:nvPr>
        </p:nvSpPr>
        <p:spPr>
          <a:xfrm>
            <a:off x="11049120" y="378720"/>
            <a:ext cx="6188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fr-FR" sz="18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4491822F-918C-45F5-802A-65178B1BA756}" type="slidenum">
              <a:rPr lang="fr-FR" sz="18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/>
          <p:nvPr/>
        </p:nvSpPr>
        <p:spPr>
          <a:xfrm>
            <a:off x="360" y="0"/>
            <a:ext cx="11148120" cy="1121760"/>
          </a:xfrm>
          <a:prstGeom prst="rect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Organigramme : Délai 12"/>
          <p:cNvSpPr/>
          <p:nvPr/>
        </p:nvSpPr>
        <p:spPr>
          <a:xfrm>
            <a:off x="11105280" y="0"/>
            <a:ext cx="1082160" cy="1121760"/>
          </a:xfrm>
          <a:prstGeom prst="flowChartDelay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" name="Picture 4"/>
          <p:cNvPicPr/>
          <p:nvPr/>
        </p:nvPicPr>
        <p:blipFill>
          <a:blip r:embed="rId14"/>
          <a:stretch/>
        </p:blipFill>
        <p:spPr>
          <a:xfrm>
            <a:off x="148680" y="6321960"/>
            <a:ext cx="1466280" cy="48852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6"/>
          <p:cNvPicPr/>
          <p:nvPr/>
        </p:nvPicPr>
        <p:blipFill>
          <a:blip r:embed="rId15"/>
          <a:stretch/>
        </p:blipFill>
        <p:spPr>
          <a:xfrm>
            <a:off x="10530720" y="6267600"/>
            <a:ext cx="1235160" cy="429120"/>
          </a:xfrm>
          <a:prstGeom prst="rect">
            <a:avLst/>
          </a:prstGeom>
          <a:ln w="0">
            <a:noFill/>
          </a:ln>
        </p:spPr>
      </p:pic>
      <p:pic>
        <p:nvPicPr>
          <p:cNvPr id="51" name="Image 8"/>
          <p:cNvPicPr/>
          <p:nvPr/>
        </p:nvPicPr>
        <p:blipFill>
          <a:blip r:embed="rId16"/>
          <a:srcRect l="50588" t="14131" b="21393"/>
          <a:stretch/>
        </p:blipFill>
        <p:spPr>
          <a:xfrm>
            <a:off x="2094840" y="6127920"/>
            <a:ext cx="1373040" cy="689040"/>
          </a:xfrm>
          <a:prstGeom prst="rect">
            <a:avLst/>
          </a:prstGeom>
          <a:ln w="0">
            <a:noFill/>
          </a:ln>
        </p:spPr>
      </p:pic>
      <p:pic>
        <p:nvPicPr>
          <p:cNvPr id="52" name="Image 10"/>
          <p:cNvPicPr/>
          <p:nvPr/>
        </p:nvPicPr>
        <p:blipFill>
          <a:blip r:embed="rId17"/>
          <a:stretch/>
        </p:blipFill>
        <p:spPr>
          <a:xfrm>
            <a:off x="7945920" y="6258240"/>
            <a:ext cx="2147040" cy="55224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7"/>
          <p:cNvSpPr/>
          <p:nvPr/>
        </p:nvSpPr>
        <p:spPr>
          <a:xfrm>
            <a:off x="360" y="0"/>
            <a:ext cx="11148120" cy="1121760"/>
          </a:xfrm>
          <a:prstGeom prst="rect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Organigramme : Délai 6"/>
          <p:cNvSpPr/>
          <p:nvPr/>
        </p:nvSpPr>
        <p:spPr>
          <a:xfrm>
            <a:off x="11105280" y="0"/>
            <a:ext cx="1082160" cy="1121760"/>
          </a:xfrm>
          <a:prstGeom prst="flowChartDelay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PlaceHolder 1"/>
          <p:cNvSpPr>
            <a:spLocks noGrp="1"/>
          </p:cNvSpPr>
          <p:nvPr>
            <p:ph type="sldNum" idx="2"/>
          </p:nvPr>
        </p:nvSpPr>
        <p:spPr>
          <a:xfrm>
            <a:off x="11049120" y="378720"/>
            <a:ext cx="6188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fr-FR" sz="18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0ABD3612-937B-4F07-898F-56B451FF9E04}" type="slidenum">
              <a:rPr lang="fr-FR" sz="18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1"/>
          <p:cNvSpPr/>
          <p:nvPr/>
        </p:nvSpPr>
        <p:spPr>
          <a:xfrm>
            <a:off x="360" y="0"/>
            <a:ext cx="11148120" cy="1121760"/>
          </a:xfrm>
          <a:prstGeom prst="rect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Organigramme : Délai 12"/>
          <p:cNvSpPr/>
          <p:nvPr/>
        </p:nvSpPr>
        <p:spPr>
          <a:xfrm>
            <a:off x="11105280" y="0"/>
            <a:ext cx="1082160" cy="1121760"/>
          </a:xfrm>
          <a:prstGeom prst="flowChartDelay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4"/>
          <p:cNvPicPr/>
          <p:nvPr/>
        </p:nvPicPr>
        <p:blipFill>
          <a:blip r:embed="rId14"/>
          <a:stretch/>
        </p:blipFill>
        <p:spPr>
          <a:xfrm>
            <a:off x="148680" y="6321960"/>
            <a:ext cx="1466280" cy="48852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6"/>
          <p:cNvPicPr/>
          <p:nvPr/>
        </p:nvPicPr>
        <p:blipFill>
          <a:blip r:embed="rId15"/>
          <a:stretch/>
        </p:blipFill>
        <p:spPr>
          <a:xfrm>
            <a:off x="10530720" y="6267600"/>
            <a:ext cx="1235160" cy="429120"/>
          </a:xfrm>
          <a:prstGeom prst="rect">
            <a:avLst/>
          </a:prstGeom>
          <a:ln w="0">
            <a:noFill/>
          </a:ln>
        </p:spPr>
      </p:pic>
      <p:pic>
        <p:nvPicPr>
          <p:cNvPr id="98" name="Image 8"/>
          <p:cNvPicPr/>
          <p:nvPr/>
        </p:nvPicPr>
        <p:blipFill>
          <a:blip r:embed="rId16"/>
          <a:srcRect l="50588" t="14131" b="21393"/>
          <a:stretch/>
        </p:blipFill>
        <p:spPr>
          <a:xfrm>
            <a:off x="2094840" y="6127920"/>
            <a:ext cx="1373040" cy="689040"/>
          </a:xfrm>
          <a:prstGeom prst="rect">
            <a:avLst/>
          </a:prstGeom>
          <a:ln w="0">
            <a:noFill/>
          </a:ln>
        </p:spPr>
      </p:pic>
      <p:pic>
        <p:nvPicPr>
          <p:cNvPr id="99" name="Image 10"/>
          <p:cNvPicPr/>
          <p:nvPr/>
        </p:nvPicPr>
        <p:blipFill>
          <a:blip r:embed="rId17"/>
          <a:stretch/>
        </p:blipFill>
        <p:spPr>
          <a:xfrm>
            <a:off x="7945920" y="6258240"/>
            <a:ext cx="2147040" cy="552240"/>
          </a:xfrm>
          <a:prstGeom prst="rect">
            <a:avLst/>
          </a:prstGeom>
          <a:ln w="0">
            <a:noFill/>
          </a:ln>
        </p:spPr>
      </p:pic>
      <p:sp>
        <p:nvSpPr>
          <p:cNvPr id="100" name="PlaceHolder 1"/>
          <p:cNvSpPr>
            <a:spLocks noGrp="1"/>
          </p:cNvSpPr>
          <p:nvPr>
            <p:ph type="sldNum" idx="3"/>
          </p:nvPr>
        </p:nvSpPr>
        <p:spPr>
          <a:xfrm>
            <a:off x="11049120" y="378720"/>
            <a:ext cx="6188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fr-FR" sz="18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F6B92EA0-C934-45FF-B1A5-7C87E11E55B2}" type="slidenum">
              <a:rPr lang="fr-FR" sz="18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1"/>
          <p:cNvSpPr/>
          <p:nvPr/>
        </p:nvSpPr>
        <p:spPr>
          <a:xfrm>
            <a:off x="360" y="0"/>
            <a:ext cx="11148120" cy="1121760"/>
          </a:xfrm>
          <a:prstGeom prst="rect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Organigramme : Délai 12"/>
          <p:cNvSpPr/>
          <p:nvPr/>
        </p:nvSpPr>
        <p:spPr>
          <a:xfrm>
            <a:off x="11105280" y="0"/>
            <a:ext cx="1082160" cy="1121760"/>
          </a:xfrm>
          <a:prstGeom prst="flowChartDelay">
            <a:avLst/>
          </a:prstGeom>
          <a:solidFill>
            <a:srgbClr val="1F4E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Picture 4"/>
          <p:cNvPicPr/>
          <p:nvPr/>
        </p:nvPicPr>
        <p:blipFill>
          <a:blip r:embed="rId14"/>
          <a:stretch/>
        </p:blipFill>
        <p:spPr>
          <a:xfrm>
            <a:off x="148680" y="6321960"/>
            <a:ext cx="1466280" cy="48852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6"/>
          <p:cNvPicPr/>
          <p:nvPr/>
        </p:nvPicPr>
        <p:blipFill>
          <a:blip r:embed="rId15"/>
          <a:stretch/>
        </p:blipFill>
        <p:spPr>
          <a:xfrm>
            <a:off x="10530720" y="6267600"/>
            <a:ext cx="1235160" cy="429120"/>
          </a:xfrm>
          <a:prstGeom prst="rect">
            <a:avLst/>
          </a:prstGeom>
          <a:ln w="0">
            <a:noFill/>
          </a:ln>
        </p:spPr>
      </p:pic>
      <p:pic>
        <p:nvPicPr>
          <p:cNvPr id="143" name="Image 8"/>
          <p:cNvPicPr/>
          <p:nvPr/>
        </p:nvPicPr>
        <p:blipFill>
          <a:blip r:embed="rId16"/>
          <a:srcRect l="50588" t="14131" b="21393"/>
          <a:stretch/>
        </p:blipFill>
        <p:spPr>
          <a:xfrm>
            <a:off x="2094840" y="6127920"/>
            <a:ext cx="1373040" cy="689040"/>
          </a:xfrm>
          <a:prstGeom prst="rect">
            <a:avLst/>
          </a:prstGeom>
          <a:ln w="0">
            <a:noFill/>
          </a:ln>
        </p:spPr>
      </p:pic>
      <p:pic>
        <p:nvPicPr>
          <p:cNvPr id="144" name="Image 10"/>
          <p:cNvPicPr/>
          <p:nvPr/>
        </p:nvPicPr>
        <p:blipFill>
          <a:blip r:embed="rId17"/>
          <a:stretch/>
        </p:blipFill>
        <p:spPr>
          <a:xfrm>
            <a:off x="7945920" y="6258240"/>
            <a:ext cx="2147040" cy="55224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sldNum" idx="4"/>
          </p:nvPr>
        </p:nvSpPr>
        <p:spPr>
          <a:xfrm>
            <a:off x="11049120" y="378720"/>
            <a:ext cx="6188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fr-FR" sz="18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0958F326-D4CF-4848-96A7-07CEBB39216A}" type="slidenum">
              <a:rPr lang="fr-FR" sz="18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file:///C:\Users\fengf\Downloads\scatter_plotq3.html" TargetMode="Externa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file:///C:\Users\fengf\Downloads\pareto_population_continents.html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file:///C:\Users\fengf\Downloads\pareto_sous-alim.html" TargetMode="Externa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file:///C:\Users\fengf\Downloads\map_densite.html" TargetMode="Externa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C:\Users\fengf\Downloads\scatter_Prod_ble_pays.html" TargetMode="Externa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-99360" y="0"/>
            <a:ext cx="10383120" cy="102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fr-FR" sz="6000" b="0" strike="noStrike" spc="-1">
                <a:solidFill>
                  <a:srgbClr val="FFFFFF"/>
                </a:solidFill>
                <a:latin typeface="Calibri Light"/>
              </a:rPr>
              <a:t>Data Analyst au sein de la FAO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5643849" y="4406622"/>
            <a:ext cx="5034600" cy="65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4472C4"/>
                </a:solidFill>
                <a:latin typeface="Calibri"/>
              </a:rPr>
              <a:t>13/01/2022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92" name="ZoneTexte 3"/>
          <p:cNvSpPr/>
          <p:nvPr/>
        </p:nvSpPr>
        <p:spPr>
          <a:xfrm>
            <a:off x="4845426" y="2057400"/>
            <a:ext cx="6781680" cy="188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400" b="0" strike="noStrike" spc="-1" dirty="0">
                <a:solidFill>
                  <a:srgbClr val="4472C4"/>
                </a:solidFill>
                <a:latin typeface="Calibri"/>
                <a:ea typeface="DejaVu Sans"/>
              </a:rPr>
              <a:t>Formation </a:t>
            </a:r>
            <a:r>
              <a:rPr lang="fr-FR" sz="3400" b="0" strike="noStrike" spc="-1" dirty="0" err="1">
                <a:solidFill>
                  <a:srgbClr val="4472C4"/>
                </a:solidFill>
                <a:latin typeface="Calibri"/>
                <a:ea typeface="DejaVu Sans"/>
              </a:rPr>
              <a:t>Dév</a:t>
            </a:r>
            <a:r>
              <a:rPr lang="fr-FR" sz="3400" b="0" strike="noStrike" spc="-1" dirty="0">
                <a:solidFill>
                  <a:srgbClr val="4472C4"/>
                </a:solidFill>
                <a:latin typeface="Calibri"/>
                <a:ea typeface="DejaVu Sans"/>
              </a:rPr>
              <a:t> IA2_Brief Projet</a:t>
            </a: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fr-FR" sz="2400" b="0" strike="noStrike" spc="-1" dirty="0">
                <a:solidFill>
                  <a:srgbClr val="4472C4"/>
                </a:solidFill>
                <a:latin typeface="Calibri"/>
                <a:ea typeface="DejaVu Sans"/>
              </a:rPr>
              <a:t>Tarik MEDJAHED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fr-FR" sz="2400" b="0" strike="noStrike" spc="-1" dirty="0" err="1">
                <a:solidFill>
                  <a:srgbClr val="4472C4"/>
                </a:solidFill>
                <a:latin typeface="Calibri"/>
                <a:ea typeface="DejaVu Sans"/>
              </a:rPr>
              <a:t>Fengfeng</a:t>
            </a:r>
            <a:r>
              <a:rPr lang="fr-FR" sz="2400" b="0" strike="noStrike" spc="-1" dirty="0">
                <a:solidFill>
                  <a:srgbClr val="4472C4"/>
                </a:solidFill>
                <a:latin typeface="Calibri"/>
                <a:ea typeface="DejaVu Sans"/>
              </a:rPr>
              <a:t> ZHANG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193" name="Picture 10" descr="La chaire - Éthique &amp; IA"/>
          <p:cNvPicPr/>
          <p:nvPr/>
        </p:nvPicPr>
        <p:blipFill>
          <a:blip r:embed="rId2"/>
          <a:stretch/>
        </p:blipFill>
        <p:spPr>
          <a:xfrm>
            <a:off x="99000" y="1205280"/>
            <a:ext cx="4852800" cy="4854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des données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33" name="Picture 232"/>
          <p:cNvPicPr/>
          <p:nvPr/>
        </p:nvPicPr>
        <p:blipFill>
          <a:blip r:embed="rId2"/>
          <a:stretch/>
        </p:blipFill>
        <p:spPr>
          <a:xfrm>
            <a:off x="76680" y="1254102"/>
            <a:ext cx="8381520" cy="409320"/>
          </a:xfrm>
          <a:prstGeom prst="rect">
            <a:avLst/>
          </a:prstGeom>
          <a:ln w="0">
            <a:noFill/>
          </a:ln>
        </p:spPr>
      </p:pic>
      <p:pic>
        <p:nvPicPr>
          <p:cNvPr id="234" name="Picture 233"/>
          <p:cNvPicPr/>
          <p:nvPr/>
        </p:nvPicPr>
        <p:blipFill>
          <a:blip r:embed="rId3"/>
          <a:stretch/>
        </p:blipFill>
        <p:spPr>
          <a:xfrm>
            <a:off x="625320" y="4187160"/>
            <a:ext cx="11136600" cy="155160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234"/>
          <p:cNvPicPr/>
          <p:nvPr/>
        </p:nvPicPr>
        <p:blipFill>
          <a:blip r:embed="rId4"/>
          <a:stretch/>
        </p:blipFill>
        <p:spPr>
          <a:xfrm>
            <a:off x="697239" y="2063811"/>
            <a:ext cx="6918480" cy="1722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1F2528E-596B-494D-8C8B-AF640EEBF04C}" type="slidenum">
              <a:r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des données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37" name="Picture 236">
            <a:hlinkClick r:id="rId2"/>
          </p:cNvPr>
          <p:cNvPicPr/>
          <p:nvPr/>
        </p:nvPicPr>
        <p:blipFill rotWithShape="1">
          <a:blip r:embed="rId3"/>
          <a:srcRect t="7133" b="3622"/>
          <a:stretch/>
        </p:blipFill>
        <p:spPr>
          <a:xfrm>
            <a:off x="360" y="1109608"/>
            <a:ext cx="12188465" cy="5748392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9CBDC27-B6FD-4E5F-A5E2-79D9BD1758A5}" type="slidenum">
              <a:rPr/>
              <a:t>11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3A6FD-03C3-20CE-72F5-1E07F40D96B9}"/>
              </a:ext>
            </a:extLst>
          </p:cNvPr>
          <p:cNvSpPr txBox="1"/>
          <p:nvPr/>
        </p:nvSpPr>
        <p:spPr>
          <a:xfrm>
            <a:off x="1137733" y="1266682"/>
            <a:ext cx="7225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strike="noStrike" spc="-1" dirty="0">
                <a:latin typeface="Arial"/>
                <a:ea typeface="Noto Sans CJK SC"/>
              </a:rPr>
              <a:t>Disponibilité alimentaire donnée pour chaque produit et en pays en kcal par an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des données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39" name="Picture 238"/>
          <p:cNvPicPr/>
          <p:nvPr/>
        </p:nvPicPr>
        <p:blipFill>
          <a:blip r:embed="rId2"/>
          <a:stretch/>
        </p:blipFill>
        <p:spPr>
          <a:xfrm>
            <a:off x="0" y="1143000"/>
            <a:ext cx="4123800" cy="399600"/>
          </a:xfrm>
          <a:prstGeom prst="rect">
            <a:avLst/>
          </a:prstGeom>
          <a:ln w="0">
            <a:noFill/>
          </a:ln>
        </p:spPr>
      </p:pic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360" y="2815200"/>
            <a:ext cx="12188520" cy="325044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3591360" y="1629000"/>
            <a:ext cx="8524440" cy="1571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080E007-E2FB-496F-9E21-3D5E745164BE}" type="slidenum"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des données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76680" y="1257480"/>
            <a:ext cx="7009920" cy="342720"/>
          </a:xfrm>
          <a:prstGeom prst="rect">
            <a:avLst/>
          </a:prstGeom>
          <a:ln w="0">
            <a:noFill/>
          </a:ln>
        </p:spPr>
      </p:pic>
      <p:pic>
        <p:nvPicPr>
          <p:cNvPr id="244" name="Picture 243"/>
          <p:cNvPicPr/>
          <p:nvPr/>
        </p:nvPicPr>
        <p:blipFill>
          <a:blip r:embed="rId3"/>
          <a:stretch/>
        </p:blipFill>
        <p:spPr>
          <a:xfrm>
            <a:off x="47880" y="2087640"/>
            <a:ext cx="12067920" cy="1341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4EDFD29-8E7E-4155-BA7C-5F7BB907A371}" type="slidenum">
              <a:rPr/>
              <a:t>13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CB37C-98A7-B4BB-BA9D-9D12EC2A0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82" y="3916440"/>
            <a:ext cx="5262008" cy="2129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A535D-AAAD-A0DB-4D03-939568D69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3603512"/>
            <a:ext cx="5180192" cy="2340175"/>
          </a:xfrm>
          <a:prstGeom prst="rect">
            <a:avLst/>
          </a:prstGeom>
        </p:spPr>
      </p:pic>
      <p:pic>
        <p:nvPicPr>
          <p:cNvPr id="8" name="Picture 7" descr="Graphical user interface, bar chart&#10;&#10;Description automatically generated">
            <a:extLst>
              <a:ext uri="{FF2B5EF4-FFF2-40B4-BE49-F238E27FC236}">
                <a16:creationId xmlns:a16="http://schemas.microsoft.com/office/drawing/2014/main" id="{30D1B2AE-E0E2-577C-49A5-1F2E6329C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4" y="1067858"/>
            <a:ext cx="10407722" cy="5071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des données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47" name="Picture 246"/>
          <p:cNvPicPr/>
          <p:nvPr/>
        </p:nvPicPr>
        <p:blipFill>
          <a:blip r:embed="rId2"/>
          <a:stretch/>
        </p:blipFill>
        <p:spPr>
          <a:xfrm>
            <a:off x="132120" y="1223280"/>
            <a:ext cx="6657480" cy="342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E0993A6-5469-4008-93DA-C09A3A544C81}" type="slidenum">
              <a:rPr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A6B8B-52D7-5656-BD78-F6240455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8" y="3940407"/>
            <a:ext cx="11687175" cy="2162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68A82-62A0-29ED-DA54-5EEA48EBB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38509"/>
            <a:ext cx="12188825" cy="1567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57CA5-B003-B562-678E-A2CF026CBFDF}"/>
              </a:ext>
            </a:extLst>
          </p:cNvPr>
          <p:cNvSpPr txBox="1"/>
          <p:nvPr/>
        </p:nvSpPr>
        <p:spPr>
          <a:xfrm>
            <a:off x="3107932" y="3298532"/>
            <a:ext cx="535797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b="1" dirty="0"/>
              <a:t>Ci-dessous une table de la disposition intérieur mondiale en Kcal/an par produit végétal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des données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F90DDEB-F11B-44D5-BB8B-3D634BF3B866}" type="slidenum">
              <a:rPr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E7512-1D7F-2B3B-69BB-C41DC29B3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0" y="1146318"/>
            <a:ext cx="7362825" cy="47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5E3DA-8443-A340-4F9F-265B3DF4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" y="1861066"/>
            <a:ext cx="12068175" cy="1800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0AD2C-0951-7979-C011-D04DFEB8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925" y="2619152"/>
            <a:ext cx="2826606" cy="502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43AF8D-BEDD-4C1E-5F9F-A253A357E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61" y="4073382"/>
            <a:ext cx="115443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78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complémentaire</a:t>
            </a:r>
            <a:br>
              <a:rPr sz="4400"/>
            </a:br>
            <a:endParaRPr lang="en-US" sz="4400" b="0" strike="noStrike" spc="-1">
              <a:latin typeface="Arial"/>
            </a:endParaRPr>
          </a:p>
        </p:txBody>
      </p:sp>
      <p:pic>
        <p:nvPicPr>
          <p:cNvPr id="256" name="Picture 255">
            <a:hlinkClick r:id="rId2"/>
          </p:cNvPr>
          <p:cNvPicPr/>
          <p:nvPr/>
        </p:nvPicPr>
        <p:blipFill>
          <a:blip r:embed="rId3"/>
          <a:srcRect t="12732"/>
          <a:stretch/>
        </p:blipFill>
        <p:spPr>
          <a:xfrm>
            <a:off x="132120" y="1600200"/>
            <a:ext cx="6787080" cy="474336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256"/>
          <p:cNvPicPr/>
          <p:nvPr/>
        </p:nvPicPr>
        <p:blipFill>
          <a:blip r:embed="rId4"/>
          <a:stretch/>
        </p:blipFill>
        <p:spPr>
          <a:xfrm>
            <a:off x="3885120" y="3597480"/>
            <a:ext cx="1828080" cy="165996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257"/>
          <p:cNvPicPr/>
          <p:nvPr/>
        </p:nvPicPr>
        <p:blipFill>
          <a:blip r:embed="rId5"/>
          <a:stretch/>
        </p:blipFill>
        <p:spPr>
          <a:xfrm>
            <a:off x="95400" y="1181520"/>
            <a:ext cx="6531480" cy="418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32FBF9B-15E7-4B3B-B5FE-5E8E174ED1AD}" type="slidenum">
              <a:rPr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31CEB-0062-1B0C-2D38-93A7943EE646}"/>
              </a:ext>
            </a:extLst>
          </p:cNvPr>
          <p:cNvSpPr txBox="1"/>
          <p:nvPr/>
        </p:nvSpPr>
        <p:spPr>
          <a:xfrm>
            <a:off x="7783503" y="2804844"/>
            <a:ext cx="28606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La répartition et la densité de la population mondiale dans chaque continent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78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complémentaire</a:t>
            </a:r>
            <a:br>
              <a:rPr sz="4400"/>
            </a:br>
            <a:endParaRPr lang="en-US" sz="4400" b="0" strike="noStrike" spc="-1">
              <a:latin typeface="Arial"/>
            </a:endParaRPr>
          </a:p>
        </p:txBody>
      </p:sp>
      <p:pic>
        <p:nvPicPr>
          <p:cNvPr id="261" name="Picture 260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336240" y="1679400"/>
            <a:ext cx="6421680" cy="4657320"/>
          </a:xfrm>
          <a:prstGeom prst="rect">
            <a:avLst/>
          </a:prstGeom>
          <a:ln w="0">
            <a:noFill/>
          </a:ln>
        </p:spPr>
      </p:pic>
      <p:pic>
        <p:nvPicPr>
          <p:cNvPr id="262" name="Picture 261"/>
          <p:cNvPicPr/>
          <p:nvPr/>
        </p:nvPicPr>
        <p:blipFill>
          <a:blip r:embed="rId4"/>
          <a:stretch/>
        </p:blipFill>
        <p:spPr>
          <a:xfrm>
            <a:off x="132120" y="1232280"/>
            <a:ext cx="7303320" cy="447120"/>
          </a:xfrm>
          <a:prstGeom prst="rect">
            <a:avLst/>
          </a:prstGeom>
          <a:ln w="0">
            <a:noFill/>
          </a:ln>
        </p:spPr>
      </p:pic>
      <p:pic>
        <p:nvPicPr>
          <p:cNvPr id="263" name="Picture 262"/>
          <p:cNvPicPr/>
          <p:nvPr/>
        </p:nvPicPr>
        <p:blipFill>
          <a:blip r:embed="rId5"/>
          <a:stretch/>
        </p:blipFill>
        <p:spPr>
          <a:xfrm>
            <a:off x="3700440" y="3200400"/>
            <a:ext cx="2084400" cy="183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F291C22-40BF-4F6A-9C3D-395833CFCC48}" type="slidenum">
              <a:rPr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E8BDD-42D2-7A61-6EC6-88D0D79ECDB6}"/>
              </a:ext>
            </a:extLst>
          </p:cNvPr>
          <p:cNvSpPr txBox="1"/>
          <p:nvPr/>
        </p:nvSpPr>
        <p:spPr>
          <a:xfrm>
            <a:off x="8030082" y="2795141"/>
            <a:ext cx="28606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La Sous-Alimentation dans les pays/continents du monde 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32120" y="0"/>
            <a:ext cx="10512000" cy="1015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complémentaire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66" name="Picture 265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417600" y="1828800"/>
            <a:ext cx="9853560" cy="430632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266"/>
          <p:cNvPicPr/>
          <p:nvPr/>
        </p:nvPicPr>
        <p:blipFill>
          <a:blip r:embed="rId4"/>
          <a:stretch/>
        </p:blipFill>
        <p:spPr>
          <a:xfrm>
            <a:off x="10728720" y="1828800"/>
            <a:ext cx="624600" cy="434304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267"/>
          <p:cNvPicPr/>
          <p:nvPr/>
        </p:nvPicPr>
        <p:blipFill>
          <a:blip r:embed="rId5"/>
          <a:stretch/>
        </p:blipFill>
        <p:spPr>
          <a:xfrm>
            <a:off x="10055880" y="1371600"/>
            <a:ext cx="1827720" cy="275400"/>
          </a:xfrm>
          <a:prstGeom prst="rect">
            <a:avLst/>
          </a:prstGeom>
          <a:ln w="0">
            <a:noFill/>
          </a:ln>
        </p:spPr>
      </p:pic>
      <p:sp>
        <p:nvSpPr>
          <p:cNvPr id="269" name="Rectangle 268"/>
          <p:cNvSpPr/>
          <p:nvPr/>
        </p:nvSpPr>
        <p:spPr>
          <a:xfrm>
            <a:off x="391680" y="1371600"/>
            <a:ext cx="6222600" cy="31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latin typeface="Arial"/>
              </a:rPr>
              <a:t>On ajoute les contours des pays à la donnée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ABF7E91-4553-4CF2-8041-AA77C75D7A3F}" type="slidenum">
              <a:rPr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Conclusion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6E8DBF-27BC-4F25-85CD-AFE8CA2EC918}" type="slidenum">
              <a:rPr/>
              <a:t>19</a:t>
            </a:fld>
            <a:endParaRPr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F961E1C9-4ADB-8156-3180-453BE876393D}"/>
              </a:ext>
            </a:extLst>
          </p:cNvPr>
          <p:cNvSpPr/>
          <p:nvPr/>
        </p:nvSpPr>
        <p:spPr>
          <a:xfrm>
            <a:off x="417940" y="1223280"/>
            <a:ext cx="7392260" cy="4965234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rgbClr val="002060"/>
                </a:solidFill>
              </a:rPr>
              <a:t>Il y avait 6 997 326 000 habitants sur la planète en 2013.</a:t>
            </a:r>
            <a:endParaRPr lang="en-US" sz="24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rgbClr val="002060"/>
                </a:solidFill>
              </a:rPr>
              <a:t>En général, la teneur mondiale en aliments est très inégale.</a:t>
            </a:r>
            <a:endParaRPr lang="en-US" sz="24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…</a:t>
            </a:r>
          </a:p>
          <a:p>
            <a:pPr algn="ctr"/>
            <a:endParaRPr lang="en-US" dirty="0"/>
          </a:p>
        </p:txBody>
      </p:sp>
      <p:pic>
        <p:nvPicPr>
          <p:cNvPr id="272" name="Picture 271"/>
          <p:cNvPicPr/>
          <p:nvPr/>
        </p:nvPicPr>
        <p:blipFill>
          <a:blip r:embed="rId2"/>
          <a:stretch/>
        </p:blipFill>
        <p:spPr>
          <a:xfrm>
            <a:off x="8215200" y="3705897"/>
            <a:ext cx="3452760" cy="23025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1" name="Picture 270"/>
          <p:cNvPicPr/>
          <p:nvPr/>
        </p:nvPicPr>
        <p:blipFill>
          <a:blip r:embed="rId3"/>
          <a:stretch/>
        </p:blipFill>
        <p:spPr>
          <a:xfrm>
            <a:off x="7866540" y="1223280"/>
            <a:ext cx="3492000" cy="228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85400" y="0"/>
            <a:ext cx="8557920" cy="914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Sommaire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97" name="Sous-titre 2"/>
          <p:cNvSpPr/>
          <p:nvPr/>
        </p:nvSpPr>
        <p:spPr>
          <a:xfrm>
            <a:off x="3549960" y="6243840"/>
            <a:ext cx="3960720" cy="54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47D495-E2D5-0C39-207C-5B674D189435}"/>
              </a:ext>
            </a:extLst>
          </p:cNvPr>
          <p:cNvSpPr txBox="1"/>
          <p:nvPr/>
        </p:nvSpPr>
        <p:spPr>
          <a:xfrm>
            <a:off x="1867585" y="1283438"/>
            <a:ext cx="7872316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3200" b="1" strike="noStrike" spc="-1" dirty="0">
                <a:solidFill>
                  <a:schemeClr val="accent1">
                    <a:lumMod val="75000"/>
                  </a:schemeClr>
                </a:solidFill>
                <a:latin typeface="Calibri"/>
              </a:rPr>
              <a:t>Contexte objectifs du projet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3200" b="1" strike="noStrike" spc="-1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Analyses descriptives des données</a:t>
            </a:r>
          </a:p>
          <a:p>
            <a:r>
              <a:rPr lang="fr-FR" sz="2000" b="0" strike="noStrike" spc="-1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         </a:t>
            </a:r>
          </a:p>
          <a:p>
            <a:r>
              <a:rPr lang="fr-FR" sz="2000" spc="-1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          </a:t>
            </a:r>
            <a:r>
              <a:rPr lang="fr-FR" sz="2400" b="0" strike="noStrike" spc="-1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Analyses univariées; Analyses </a:t>
            </a:r>
            <a:r>
              <a:rPr lang="fr-FR" sz="2400" b="0" strike="noStrike" spc="-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bi-variées</a:t>
            </a:r>
            <a:r>
              <a:rPr lang="fr-FR" sz="2400" b="0" strike="noStrike" spc="-1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  </a:t>
            </a:r>
          </a:p>
          <a:p>
            <a:endParaRPr lang="en-US" sz="11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3200" b="1" strike="noStrike" spc="-1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Analyses des données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1100" b="1" strike="noStrike" spc="-1" dirty="0">
              <a:solidFill>
                <a:schemeClr val="accent1">
                  <a:lumMod val="75000"/>
                </a:schemeClr>
              </a:solidFill>
              <a:latin typeface="Calibri"/>
              <a:ea typeface="DejaVu Sans"/>
            </a:endParaRPr>
          </a:p>
          <a:p>
            <a:pPr>
              <a:buClr>
                <a:srgbClr val="4472C4"/>
              </a:buClr>
            </a:pPr>
            <a:r>
              <a:rPr lang="fr-FR" sz="2800" b="1" spc="-1" dirty="0">
                <a:solidFill>
                  <a:schemeClr val="accent1">
                    <a:lumMod val="75000"/>
                  </a:schemeClr>
                </a:solidFill>
                <a:latin typeface="Calibri"/>
              </a:rPr>
              <a:t>         </a:t>
            </a:r>
            <a:r>
              <a:rPr lang="fr-FR" sz="2400" b="0" strike="noStrike" spc="-1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Etude guidée n°2 </a:t>
            </a:r>
          </a:p>
          <a:p>
            <a:pPr>
              <a:buClr>
                <a:srgbClr val="4472C4"/>
              </a:buClr>
            </a:pPr>
            <a:endParaRPr lang="en-US" sz="11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3200" b="1" strike="noStrike" spc="-1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Analyses complémentaire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3200" b="1" strike="noStrike" spc="-1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Conclusion</a:t>
            </a:r>
            <a:endParaRPr lang="en-US" sz="32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Questions ?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74" name="Picture 273"/>
          <p:cNvPicPr/>
          <p:nvPr/>
        </p:nvPicPr>
        <p:blipFill>
          <a:blip r:embed="rId2"/>
          <a:stretch/>
        </p:blipFill>
        <p:spPr>
          <a:xfrm>
            <a:off x="3886200" y="1223280"/>
            <a:ext cx="3899880" cy="5122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81AA69-BA69-4668-8F72-AB81742B47C1}" type="slidenum"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1828800" y="1371600"/>
            <a:ext cx="8686800" cy="4886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6F1DEF8-F651-4BED-98C0-C6EC672615F1}" type="slidenum"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Contexte et Objectifs du projet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03" name="Picture 202"/>
          <p:cNvPicPr/>
          <p:nvPr/>
        </p:nvPicPr>
        <p:blipFill>
          <a:blip r:embed="rId2"/>
          <a:stretch/>
        </p:blipFill>
        <p:spPr>
          <a:xfrm>
            <a:off x="797400" y="2406312"/>
            <a:ext cx="3678840" cy="3737520"/>
          </a:xfrm>
          <a:prstGeom prst="rect">
            <a:avLst/>
          </a:prstGeom>
          <a:ln w="0">
            <a:noFill/>
          </a:ln>
        </p:spPr>
      </p:pic>
      <p:sp>
        <p:nvSpPr>
          <p:cNvPr id="204" name="Rectangle 203"/>
          <p:cNvSpPr/>
          <p:nvPr/>
        </p:nvSpPr>
        <p:spPr>
          <a:xfrm>
            <a:off x="5200920" y="2531160"/>
            <a:ext cx="365616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200" b="1" strike="noStrike" spc="-1" dirty="0">
                <a:latin typeface="Arial"/>
              </a:rPr>
              <a:t>Mission et </a:t>
            </a:r>
            <a:r>
              <a:rPr lang="en-US" sz="2200" b="1" strike="noStrike" spc="-1" dirty="0" err="1">
                <a:latin typeface="Arial"/>
              </a:rPr>
              <a:t>activités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4505400" y="3296200"/>
            <a:ext cx="5713200" cy="290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strike="noStrike" spc="-1" dirty="0">
                <a:latin typeface="Arial"/>
              </a:rPr>
              <a:t> Fournir des assistance technique/</a:t>
            </a:r>
            <a:r>
              <a:rPr lang="en-US" sz="1800" b="0" strike="noStrike" spc="-1" dirty="0" err="1">
                <a:latin typeface="Arial"/>
              </a:rPr>
              <a:t>nourriture</a:t>
            </a: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strike="noStrike" spc="-1" dirty="0">
                <a:latin typeface="Arial"/>
              </a:rPr>
              <a:t> Fournir des </a:t>
            </a:r>
            <a:r>
              <a:rPr lang="en-US" sz="1800" b="0" strike="noStrike" spc="-1" dirty="0" err="1">
                <a:latin typeface="Arial"/>
              </a:rPr>
              <a:t>informations</a:t>
            </a:r>
            <a:r>
              <a:rPr lang="en-US" sz="1800" b="0" strike="noStrike" spc="-1" dirty="0">
                <a:latin typeface="Arial"/>
              </a:rPr>
              <a:t> et </a:t>
            </a:r>
            <a:r>
              <a:rPr lang="en-US" sz="1800" b="0" strike="noStrike" spc="-1" dirty="0" err="1">
                <a:latin typeface="Arial"/>
              </a:rPr>
              <a:t>harmoniser</a:t>
            </a:r>
            <a:r>
              <a:rPr lang="en-US" sz="1800" b="0" strike="noStrike" spc="-1" dirty="0">
                <a:latin typeface="Arial"/>
              </a:rPr>
              <a:t> les </a:t>
            </a:r>
            <a:r>
              <a:rPr lang="en-US" sz="1800" b="0" strike="noStrike" spc="-1" dirty="0" err="1">
                <a:latin typeface="Arial"/>
              </a:rPr>
              <a:t>normes</a:t>
            </a: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strike="noStrike" spc="-1" dirty="0">
                <a:latin typeface="Arial"/>
              </a:rPr>
              <a:t>Conseiller les </a:t>
            </a:r>
            <a:r>
              <a:rPr lang="en-US" sz="1800" b="0" strike="noStrike" spc="-1" dirty="0" err="1">
                <a:latin typeface="Arial"/>
              </a:rPr>
              <a:t>gouvernements</a:t>
            </a: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strike="noStrike" spc="-1" dirty="0" err="1">
                <a:latin typeface="Arial"/>
              </a:rPr>
              <a:t>En</a:t>
            </a:r>
            <a:r>
              <a:rPr lang="en-US" sz="1800" b="0" strike="noStrike" spc="-1" dirty="0">
                <a:latin typeface="Arial"/>
              </a:rPr>
              <a:t> collaboration avec </a:t>
            </a:r>
            <a:r>
              <a:rPr lang="en-US" sz="1800" b="0" strike="noStrike" spc="-1" dirty="0" err="1">
                <a:latin typeface="Arial"/>
              </a:rPr>
              <a:t>l’OMS</a:t>
            </a:r>
            <a:r>
              <a:rPr lang="en-US" sz="1800" b="0" strike="noStrike" spc="-1" dirty="0">
                <a:latin typeface="Arial"/>
              </a:rPr>
              <a:t> (WHO)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strike="noStrike" spc="-1" dirty="0" err="1">
                <a:latin typeface="Arial"/>
              </a:rPr>
              <a:t>Sensibiliser</a:t>
            </a:r>
            <a:r>
              <a:rPr lang="en-US" sz="1800" b="0" strike="noStrike" spc="-1" dirty="0">
                <a:latin typeface="Arial"/>
              </a:rPr>
              <a:t> les populations aux </a:t>
            </a:r>
            <a:r>
              <a:rPr lang="en-US" sz="1800" b="0" strike="noStrike" spc="-1" dirty="0" err="1">
                <a:latin typeface="Arial"/>
              </a:rPr>
              <a:t>problèmes</a:t>
            </a:r>
            <a:r>
              <a:rPr lang="en-US" sz="1800" b="0" strike="noStrike" spc="-1" dirty="0">
                <a:latin typeface="Arial"/>
              </a:rPr>
              <a:t> de </a:t>
            </a:r>
            <a:r>
              <a:rPr lang="en-US" sz="1800" b="0" strike="noStrike" spc="-1" dirty="0" err="1">
                <a:latin typeface="Arial"/>
              </a:rPr>
              <a:t>faim</a:t>
            </a: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strike="noStrike" spc="-1" dirty="0">
                <a:latin typeface="Arial"/>
              </a:rPr>
              <a:t>… 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496620" y="1368360"/>
            <a:ext cx="4341960" cy="116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US" sz="1900" b="0" strike="noStrike" spc="-1" dirty="0" err="1">
                <a:solidFill>
                  <a:srgbClr val="002060"/>
                </a:solidFill>
                <a:latin typeface="Arial"/>
              </a:rPr>
              <a:t>Organisation</a:t>
            </a:r>
            <a:r>
              <a:rPr lang="en-US" sz="1900" b="0" strike="noStrike" spc="-1" dirty="0">
                <a:solidFill>
                  <a:srgbClr val="002060"/>
                </a:solidFill>
                <a:latin typeface="Arial"/>
              </a:rPr>
              <a:t> des Nations </a:t>
            </a:r>
            <a:r>
              <a:rPr lang="en-US" sz="1900" b="0" strike="noStrike" spc="-1" dirty="0" err="1">
                <a:solidFill>
                  <a:srgbClr val="002060"/>
                </a:solidFill>
                <a:latin typeface="Arial"/>
              </a:rPr>
              <a:t>unies</a:t>
            </a:r>
            <a:r>
              <a:rPr lang="en-US" sz="1900" b="0" strike="noStrike" spc="-1" dirty="0">
                <a:solidFill>
                  <a:srgbClr val="002060"/>
                </a:solidFill>
                <a:latin typeface="Arial"/>
              </a:rPr>
              <a:t> pour </a:t>
            </a:r>
            <a:r>
              <a:rPr lang="en-US" sz="1900" b="0" strike="noStrike" spc="-1" dirty="0" err="1">
                <a:solidFill>
                  <a:srgbClr val="002060"/>
                </a:solidFill>
                <a:latin typeface="Arial"/>
              </a:rPr>
              <a:t>l'alimentation</a:t>
            </a:r>
            <a:r>
              <a:rPr lang="en-US" sz="1900" b="0" strike="noStrike" spc="-1" dirty="0">
                <a:solidFill>
                  <a:srgbClr val="002060"/>
                </a:solidFill>
                <a:latin typeface="Arial"/>
              </a:rPr>
              <a:t> et </a:t>
            </a:r>
            <a:r>
              <a:rPr lang="en-US" sz="1900" b="0" strike="noStrike" spc="-1" dirty="0" err="1">
                <a:solidFill>
                  <a:srgbClr val="002060"/>
                </a:solidFill>
                <a:latin typeface="Arial"/>
              </a:rPr>
              <a:t>l'agriculture</a:t>
            </a:r>
            <a:r>
              <a:rPr lang="en-US" sz="1900" b="0" strike="noStrike" spc="-1" dirty="0">
                <a:solidFill>
                  <a:srgbClr val="002060"/>
                </a:solidFill>
                <a:latin typeface="Arial"/>
              </a:rPr>
              <a:t> (</a:t>
            </a:r>
            <a:r>
              <a:rPr lang="en-US" sz="1900" b="1" strike="noStrike" spc="-1" dirty="0">
                <a:solidFill>
                  <a:srgbClr val="002060"/>
                </a:solidFill>
                <a:latin typeface="Arial"/>
              </a:rPr>
              <a:t>F</a:t>
            </a:r>
            <a:r>
              <a:rPr lang="en-US" sz="1900" b="0" strike="noStrike" spc="-1" dirty="0">
                <a:solidFill>
                  <a:srgbClr val="002060"/>
                </a:solidFill>
                <a:latin typeface="Arial"/>
              </a:rPr>
              <a:t>ood and </a:t>
            </a:r>
            <a:r>
              <a:rPr lang="en-US" sz="1900" b="1" strike="noStrike" spc="-1" dirty="0">
                <a:solidFill>
                  <a:srgbClr val="002060"/>
                </a:solidFill>
                <a:latin typeface="Arial"/>
              </a:rPr>
              <a:t>A</a:t>
            </a:r>
            <a:r>
              <a:rPr lang="en-US" sz="1900" b="0" strike="noStrike" spc="-1" dirty="0">
                <a:solidFill>
                  <a:srgbClr val="002060"/>
                </a:solidFill>
                <a:latin typeface="Arial"/>
              </a:rPr>
              <a:t>griculture </a:t>
            </a:r>
            <a:r>
              <a:rPr lang="en-US" sz="1900" b="1" strike="noStrike" spc="-1" dirty="0">
                <a:solidFill>
                  <a:srgbClr val="002060"/>
                </a:solidFill>
                <a:latin typeface="Arial"/>
              </a:rPr>
              <a:t>O</a:t>
            </a:r>
            <a:r>
              <a:rPr lang="en-US" sz="1900" b="0" strike="noStrike" spc="-1" dirty="0">
                <a:solidFill>
                  <a:srgbClr val="002060"/>
                </a:solidFill>
                <a:latin typeface="Arial"/>
              </a:rPr>
              <a:t>rganization of the United Nations)</a:t>
            </a:r>
          </a:p>
        </p:txBody>
      </p:sp>
      <p:pic>
        <p:nvPicPr>
          <p:cNvPr id="207" name="Picture 206"/>
          <p:cNvPicPr/>
          <p:nvPr/>
        </p:nvPicPr>
        <p:blipFill>
          <a:blip r:embed="rId3"/>
          <a:stretch/>
        </p:blipFill>
        <p:spPr>
          <a:xfrm>
            <a:off x="8915400" y="1223280"/>
            <a:ext cx="2836800" cy="2411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ACA2BE-B8D5-4DB6-8F4E-68BEB7EE3FC7}" type="slidenum">
              <a:rPr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01F0B3-1183-D637-009D-454FE287E8D0}"/>
              </a:ext>
            </a:extLst>
          </p:cNvPr>
          <p:cNvSpPr/>
          <p:nvPr/>
        </p:nvSpPr>
        <p:spPr>
          <a:xfrm>
            <a:off x="636998" y="1398896"/>
            <a:ext cx="5003514" cy="4708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Contexte objectifs du projet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09" name="Picture 6" descr="Résultat de recherche d'images pour &quot;logo famille&quot;"/>
          <p:cNvPicPr/>
          <p:nvPr/>
        </p:nvPicPr>
        <p:blipFill>
          <a:blip r:embed="rId2"/>
          <a:stretch/>
        </p:blipFill>
        <p:spPr>
          <a:xfrm>
            <a:off x="6994935" y="5985360"/>
            <a:ext cx="872280" cy="872640"/>
          </a:xfrm>
          <a:prstGeom prst="rect">
            <a:avLst/>
          </a:prstGeom>
          <a:ln w="0">
            <a:noFill/>
          </a:ln>
        </p:spPr>
      </p:pic>
      <p:sp>
        <p:nvSpPr>
          <p:cNvPr id="210" name="Rectangle 209"/>
          <p:cNvSpPr/>
          <p:nvPr/>
        </p:nvSpPr>
        <p:spPr>
          <a:xfrm>
            <a:off x="806521" y="1537927"/>
            <a:ext cx="4664468" cy="348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Les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données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produites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par les Nations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Unies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Ces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analyses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conduisent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à des rapports de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synthèse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Prospective: les tendances et les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évolutions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probables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quant à la production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agricole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, à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l'alimentation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et la nutrition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mondiales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…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ECD3EDC-AE11-43A5-BD1D-63205C11A2BB}" type="slidenum">
              <a:rPr/>
              <a:t>4</a:t>
            </a:fld>
            <a:endParaRPr/>
          </a:p>
        </p:txBody>
      </p:sp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B0E85344-40E9-FEEB-B669-ABC194D51B9A}"/>
              </a:ext>
            </a:extLst>
          </p:cNvPr>
          <p:cNvSpPr/>
          <p:nvPr/>
        </p:nvSpPr>
        <p:spPr>
          <a:xfrm>
            <a:off x="6755841" y="1326321"/>
            <a:ext cx="4912119" cy="4781439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b="0" strike="noStrike" spc="-1" dirty="0" err="1">
                <a:latin typeface="Arial"/>
                <a:ea typeface="Noto Sans CJK SC"/>
              </a:rPr>
              <a:t>Pratiquer</a:t>
            </a:r>
            <a:r>
              <a:rPr lang="en-US" sz="2000" b="0" strike="noStrike" spc="-1" dirty="0">
                <a:latin typeface="Arial"/>
                <a:ea typeface="Noto Sans CJK SC"/>
              </a:rPr>
              <a:t> des </a:t>
            </a:r>
            <a:r>
              <a:rPr lang="en-US" sz="2000" b="0" strike="noStrike" spc="-1" dirty="0" err="1">
                <a:latin typeface="Arial"/>
                <a:ea typeface="Noto Sans CJK SC"/>
              </a:rPr>
              <a:t>outils</a:t>
            </a:r>
            <a:r>
              <a:rPr lang="en-US" sz="2000" b="0" strike="noStrike" spc="-1" dirty="0">
                <a:latin typeface="Arial"/>
                <a:ea typeface="Noto Sans CJK SC"/>
              </a:rPr>
              <a:t> </a:t>
            </a:r>
            <a:r>
              <a:rPr lang="en-US" sz="2000" b="0" strike="noStrike" spc="-1" dirty="0" err="1">
                <a:latin typeface="Arial"/>
                <a:ea typeface="Noto Sans CJK SC"/>
              </a:rPr>
              <a:t>d'analyse</a:t>
            </a:r>
            <a:r>
              <a:rPr lang="en-US" sz="2000" b="0" strike="noStrike" spc="-1" dirty="0">
                <a:latin typeface="Arial"/>
                <a:ea typeface="Noto Sans CJK SC"/>
              </a:rPr>
              <a:t> et de </a:t>
            </a:r>
            <a:r>
              <a:rPr lang="en-US" sz="2000" b="0" strike="noStrike" spc="-1" dirty="0" err="1">
                <a:latin typeface="Arial"/>
                <a:ea typeface="Noto Sans CJK SC"/>
              </a:rPr>
              <a:t>visualisation</a:t>
            </a:r>
            <a:r>
              <a:rPr lang="en-US" sz="2000" b="0" strike="noStrike" spc="-1" dirty="0">
                <a:latin typeface="Arial"/>
                <a:ea typeface="Noto Sans CJK SC"/>
              </a:rPr>
              <a:t> de </a:t>
            </a:r>
            <a:r>
              <a:rPr lang="en-US" sz="2000" b="0" strike="noStrike" spc="-1" dirty="0" err="1">
                <a:latin typeface="Arial"/>
                <a:ea typeface="Noto Sans CJK SC"/>
              </a:rPr>
              <a:t>données</a:t>
            </a:r>
            <a:r>
              <a:rPr lang="en-US" sz="2000" b="0" strike="noStrike" spc="-1" dirty="0">
                <a:latin typeface="Arial"/>
                <a:ea typeface="Noto Sans CJK SC"/>
              </a:rPr>
              <a:t>.</a:t>
            </a:r>
            <a:endParaRPr lang="en-US" sz="20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0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b="0" strike="noStrike" spc="-1" dirty="0" err="1">
                <a:latin typeface="Arial"/>
                <a:ea typeface="Noto Sans CJK SC"/>
              </a:rPr>
              <a:t>Communiquer</a:t>
            </a:r>
            <a:r>
              <a:rPr lang="en-US" sz="2000" b="0" strike="noStrike" spc="-1" dirty="0">
                <a:latin typeface="Arial"/>
                <a:ea typeface="Noto Sans CJK SC"/>
              </a:rPr>
              <a:t> et </a:t>
            </a:r>
            <a:r>
              <a:rPr lang="en-US" sz="2000" b="0" strike="noStrike" spc="-1" dirty="0" err="1">
                <a:latin typeface="Arial"/>
                <a:ea typeface="Noto Sans CJK SC"/>
              </a:rPr>
              <a:t>travailler</a:t>
            </a:r>
            <a:r>
              <a:rPr lang="en-US" sz="2000" b="0" strike="noStrike" spc="-1" dirty="0">
                <a:latin typeface="Arial"/>
                <a:ea typeface="Noto Sans CJK SC"/>
              </a:rPr>
              <a:t> dans les </a:t>
            </a:r>
            <a:r>
              <a:rPr lang="en-US" sz="2000" b="0" strike="noStrike" spc="-1" dirty="0" err="1">
                <a:latin typeface="Arial"/>
                <a:ea typeface="Noto Sans CJK SC"/>
              </a:rPr>
              <a:t>binôme</a:t>
            </a:r>
            <a:r>
              <a:rPr lang="en-US" sz="2000" b="0" strike="noStrike" spc="-1" dirty="0">
                <a:latin typeface="Arial"/>
                <a:ea typeface="Noto Sans CJK SC"/>
              </a:rPr>
              <a:t> sur un </a:t>
            </a:r>
            <a:r>
              <a:rPr lang="en-US" sz="2000" b="0" strike="noStrike" spc="-1" dirty="0" err="1">
                <a:latin typeface="Arial"/>
                <a:ea typeface="Noto Sans CJK SC"/>
              </a:rPr>
              <a:t>projet</a:t>
            </a:r>
            <a:r>
              <a:rPr lang="en-US" sz="2000" b="0" strike="noStrike" spc="-1" dirty="0">
                <a:latin typeface="Arial"/>
                <a:ea typeface="Noto Sans CJK SC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000" b="0" strike="noStrike" spc="-1" dirty="0">
              <a:latin typeface="Arial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0" strike="noStrike" spc="-1" dirty="0" err="1">
                <a:latin typeface="Arial"/>
                <a:ea typeface="Noto Sans CJK SC"/>
              </a:rPr>
              <a:t>Comprendre</a:t>
            </a:r>
            <a:r>
              <a:rPr lang="en-US" sz="2000" b="0" strike="noStrike" spc="-1" dirty="0">
                <a:latin typeface="Arial"/>
                <a:ea typeface="Noto Sans CJK SC"/>
              </a:rPr>
              <a:t> un système de </a:t>
            </a:r>
            <a:r>
              <a:rPr lang="en-US" sz="2000" b="0" strike="noStrike" spc="-1" dirty="0" err="1">
                <a:latin typeface="Arial"/>
                <a:ea typeface="Noto Sans CJK SC"/>
              </a:rPr>
              <a:t>veille</a:t>
            </a:r>
            <a:r>
              <a:rPr lang="en-US" sz="2000" b="0" strike="noStrike" spc="-1" dirty="0">
                <a:latin typeface="Arial"/>
                <a:ea typeface="Noto Sans CJK SC"/>
              </a:rPr>
              <a:t> </a:t>
            </a:r>
            <a:r>
              <a:rPr lang="en-US" sz="2000" b="0" strike="noStrike" spc="-1" dirty="0" err="1">
                <a:latin typeface="Arial"/>
                <a:ea typeface="Noto Sans CJK SC"/>
              </a:rPr>
              <a:t>technologique</a:t>
            </a:r>
            <a:r>
              <a:rPr lang="en-US" sz="2000" b="0" strike="noStrike" spc="-1" dirty="0">
                <a:latin typeface="Arial"/>
                <a:ea typeface="Noto Sans CJK SC"/>
              </a:rPr>
              <a:t> </a:t>
            </a:r>
            <a:r>
              <a:rPr lang="en-US" sz="2000" b="0" strike="noStrike" spc="-1" dirty="0" err="1">
                <a:latin typeface="Arial"/>
                <a:ea typeface="Noto Sans CJK SC"/>
              </a:rPr>
              <a:t>permettant</a:t>
            </a:r>
            <a:r>
              <a:rPr lang="en-US" sz="2000" b="0" strike="noStrike" spc="-1" dirty="0">
                <a:latin typeface="Arial"/>
                <a:ea typeface="Noto Sans CJK SC"/>
              </a:rPr>
              <a:t> de </a:t>
            </a:r>
            <a:r>
              <a:rPr lang="en-US" sz="2000" b="0" strike="noStrike" spc="-1" dirty="0" err="1">
                <a:latin typeface="Arial"/>
                <a:ea typeface="Noto Sans CJK SC"/>
              </a:rPr>
              <a:t>collecter</a:t>
            </a:r>
            <a:r>
              <a:rPr lang="en-US" sz="2000" b="0" strike="noStrike" spc="-1" dirty="0">
                <a:latin typeface="Arial"/>
                <a:ea typeface="Noto Sans CJK SC"/>
              </a:rPr>
              <a:t>, classifier et </a:t>
            </a:r>
            <a:r>
              <a:rPr lang="en-US" sz="2000" b="0" strike="noStrike" spc="-1" dirty="0" err="1">
                <a:latin typeface="Arial"/>
                <a:ea typeface="Noto Sans CJK SC"/>
              </a:rPr>
              <a:t>analyser</a:t>
            </a:r>
            <a:r>
              <a:rPr lang="en-US" sz="2000" b="0" strike="noStrike" spc="-1" dirty="0">
                <a:latin typeface="Arial"/>
                <a:ea typeface="Noto Sans CJK SC"/>
              </a:rPr>
              <a:t> l’information.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descriptives des données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60" y="1223640"/>
            <a:ext cx="6777360" cy="3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latin typeface="Arial"/>
              </a:rPr>
              <a:t>Analyses </a:t>
            </a:r>
            <a:r>
              <a:rPr lang="en-US" sz="1800" b="1" strike="noStrike" spc="-1" dirty="0" err="1">
                <a:latin typeface="Arial"/>
              </a:rPr>
              <a:t>univariées</a:t>
            </a:r>
            <a:r>
              <a:rPr lang="en-US" b="1" spc="-1" dirty="0"/>
              <a:t> - Population </a:t>
            </a:r>
            <a:r>
              <a:rPr lang="en-US" b="1" spc="-1" dirty="0" err="1"/>
              <a:t>mondiale</a:t>
            </a:r>
            <a:endParaRPr lang="en-US" sz="1800" b="1" strike="noStrike" spc="-1" dirty="0">
              <a:latin typeface="Arial"/>
            </a:endParaRPr>
          </a:p>
        </p:txBody>
      </p:sp>
      <p:pic>
        <p:nvPicPr>
          <p:cNvPr id="214" name="Picture 213"/>
          <p:cNvPicPr/>
          <p:nvPr/>
        </p:nvPicPr>
        <p:blipFill>
          <a:blip r:embed="rId2"/>
          <a:srcRect l="-3" t="9563" r="9999" b="14471"/>
          <a:stretch/>
        </p:blipFill>
        <p:spPr>
          <a:xfrm>
            <a:off x="132120" y="1599840"/>
            <a:ext cx="11621516" cy="5258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9E7879B-B4BA-44F6-92AC-9D6E0BF601F2}" type="slidenum">
              <a:rPr/>
              <a:t>5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00C1F2-30E7-94BE-A972-EC3EB1F5C46E}"/>
              </a:ext>
            </a:extLst>
          </p:cNvPr>
          <p:cNvSpPr/>
          <p:nvPr/>
        </p:nvSpPr>
        <p:spPr>
          <a:xfrm>
            <a:off x="2363056" y="1726058"/>
            <a:ext cx="678095" cy="15411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4152AE-C0D2-9B32-5304-490FA4E2D6FC}"/>
              </a:ext>
            </a:extLst>
          </p:cNvPr>
          <p:cNvSpPr/>
          <p:nvPr/>
        </p:nvSpPr>
        <p:spPr>
          <a:xfrm>
            <a:off x="9608755" y="1599480"/>
            <a:ext cx="678095" cy="15411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819523-6474-DDAF-FD64-4EB995677F56}"/>
              </a:ext>
            </a:extLst>
          </p:cNvPr>
          <p:cNvSpPr/>
          <p:nvPr/>
        </p:nvSpPr>
        <p:spPr>
          <a:xfrm>
            <a:off x="4373366" y="1726058"/>
            <a:ext cx="678095" cy="1211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214"/>
          <p:cNvPicPr/>
          <p:nvPr/>
        </p:nvPicPr>
        <p:blipFill>
          <a:blip r:embed="rId3"/>
          <a:stretch/>
        </p:blipFill>
        <p:spPr>
          <a:xfrm>
            <a:off x="3668513" y="2069639"/>
            <a:ext cx="5312880" cy="1725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descriptives des données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132120" y="1223640"/>
            <a:ext cx="8323200" cy="3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latin typeface="Arial"/>
                <a:ea typeface="Noto Sans CJK SC"/>
              </a:rPr>
              <a:t>Analyses bi-</a:t>
            </a:r>
            <a:r>
              <a:rPr lang="en-US" sz="1800" b="1" strike="noStrike" spc="-1" dirty="0" err="1">
                <a:latin typeface="Arial"/>
                <a:ea typeface="Noto Sans CJK SC"/>
              </a:rPr>
              <a:t>variées</a:t>
            </a:r>
            <a:r>
              <a:rPr lang="en-US" sz="1800" b="1" strike="noStrike" spc="-1" dirty="0">
                <a:latin typeface="Arial"/>
                <a:ea typeface="Noto Sans CJK SC"/>
              </a:rPr>
              <a:t> - Production de </a:t>
            </a:r>
            <a:r>
              <a:rPr lang="en-US" sz="1800" b="1" strike="noStrike" spc="-1" dirty="0" err="1">
                <a:latin typeface="Arial"/>
                <a:ea typeface="Noto Sans CJK SC"/>
              </a:rPr>
              <a:t>Blé</a:t>
            </a:r>
            <a:r>
              <a:rPr lang="en-US" sz="1800" b="1" strike="noStrike" spc="-1" dirty="0">
                <a:latin typeface="Arial"/>
                <a:ea typeface="Noto Sans CJK SC"/>
              </a:rPr>
              <a:t> par Population par Pays</a:t>
            </a:r>
            <a:endParaRPr lang="en-US" sz="1800" b="1" strike="noStrike" spc="-1" dirty="0"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rcRect l="-252" t="6733" r="6503" b="2831"/>
          <a:stretch/>
        </p:blipFill>
        <p:spPr>
          <a:xfrm>
            <a:off x="846180" y="1599840"/>
            <a:ext cx="10512360" cy="525744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156322" y="2514600"/>
            <a:ext cx="11883600" cy="1830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806CB2B-EAB3-427E-8653-F93B5B5E4E11}" type="slidenum">
              <a:rPr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descriptives des données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132120" y="1208299"/>
            <a:ext cx="9227637" cy="39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latin typeface="Arial"/>
                <a:ea typeface="Noto Sans CJK SC"/>
              </a:rPr>
              <a:t>Analyses bi-</a:t>
            </a:r>
            <a:r>
              <a:rPr lang="en-US" sz="1800" b="1" strike="noStrike" spc="-1" dirty="0" err="1">
                <a:latin typeface="Arial"/>
                <a:ea typeface="Noto Sans CJK SC"/>
              </a:rPr>
              <a:t>variées</a:t>
            </a:r>
            <a:r>
              <a:rPr lang="en-US" sz="1800" b="1" strike="noStrike" spc="-1" dirty="0">
                <a:latin typeface="Arial"/>
                <a:ea typeface="Noto Sans CJK SC"/>
              </a:rPr>
              <a:t> - Production de </a:t>
            </a:r>
            <a:r>
              <a:rPr lang="en-US" sz="1800" b="1" strike="noStrike" spc="-1" dirty="0" err="1">
                <a:latin typeface="Arial"/>
                <a:ea typeface="Noto Sans CJK SC"/>
              </a:rPr>
              <a:t>Blé</a:t>
            </a:r>
            <a:r>
              <a:rPr lang="en-US" sz="1800" b="1" strike="noStrike" spc="-1" dirty="0">
                <a:latin typeface="Arial"/>
                <a:ea typeface="Noto Sans CJK SC"/>
              </a:rPr>
              <a:t> par Population par </a:t>
            </a:r>
            <a:r>
              <a:rPr lang="en-US" sz="1800" b="1" strike="noStrike" spc="-1" dirty="0" err="1">
                <a:latin typeface="Arial"/>
                <a:ea typeface="Noto Sans CJK SC"/>
              </a:rPr>
              <a:t>Pays_continents</a:t>
            </a:r>
            <a:endParaRPr lang="en-US" sz="1800" b="1" strike="noStrike" spc="-1" dirty="0">
              <a:latin typeface="Arial"/>
            </a:endParaRPr>
          </a:p>
        </p:txBody>
      </p:sp>
      <p:pic>
        <p:nvPicPr>
          <p:cNvPr id="222" name="Picture 221">
            <a:hlinkClick r:id="rId2" action="ppaction://hlinkfile"/>
          </p:cNvPr>
          <p:cNvPicPr/>
          <p:nvPr/>
        </p:nvPicPr>
        <p:blipFill>
          <a:blip r:embed="rId3"/>
          <a:srcRect r="11252"/>
          <a:stretch/>
        </p:blipFill>
        <p:spPr>
          <a:xfrm>
            <a:off x="328773" y="1515240"/>
            <a:ext cx="11054993" cy="4790162"/>
          </a:xfrm>
          <a:prstGeom prst="rect">
            <a:avLst/>
          </a:prstGeom>
          <a:ln w="0">
            <a:noFill/>
          </a:ln>
        </p:spPr>
      </p:pic>
      <p:pic>
        <p:nvPicPr>
          <p:cNvPr id="223" name="Picture 222"/>
          <p:cNvPicPr/>
          <p:nvPr/>
        </p:nvPicPr>
        <p:blipFill>
          <a:blip r:embed="rId4"/>
          <a:stretch/>
        </p:blipFill>
        <p:spPr>
          <a:xfrm>
            <a:off x="9598320" y="3657600"/>
            <a:ext cx="1551600" cy="168516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223"/>
          <p:cNvPicPr/>
          <p:nvPr/>
        </p:nvPicPr>
        <p:blipFill>
          <a:blip r:embed="rId5"/>
          <a:stretch/>
        </p:blipFill>
        <p:spPr>
          <a:xfrm>
            <a:off x="2586240" y="1908000"/>
            <a:ext cx="6326280" cy="3578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7247C17-F2DF-4558-A5D2-49F11F4A9F57}" type="slidenum">
              <a:rPr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des données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26" name="ZoneTexte 1"/>
          <p:cNvSpPr/>
          <p:nvPr/>
        </p:nvSpPr>
        <p:spPr>
          <a:xfrm>
            <a:off x="228240" y="1223640"/>
            <a:ext cx="2031480" cy="27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Etude guidée n°2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27" name="Picture 226"/>
          <p:cNvPicPr/>
          <p:nvPr/>
        </p:nvPicPr>
        <p:blipFill rotWithShape="1">
          <a:blip r:embed="rId2"/>
          <a:srcRect t="-1" r="42003" b="88805"/>
          <a:stretch/>
        </p:blipFill>
        <p:spPr>
          <a:xfrm>
            <a:off x="132120" y="1699201"/>
            <a:ext cx="6847580" cy="421156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3AE41C1-65BD-4C8B-9C35-A7E983984E5C}" type="slidenum">
              <a:rPr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54D858-6062-DEF6-4179-7302AEBA6DC7}"/>
              </a:ext>
            </a:extLst>
          </p:cNvPr>
          <p:cNvPicPr/>
          <p:nvPr/>
        </p:nvPicPr>
        <p:blipFill rotWithShape="1">
          <a:blip r:embed="rId2"/>
          <a:srcRect t="54982"/>
          <a:stretch/>
        </p:blipFill>
        <p:spPr>
          <a:xfrm>
            <a:off x="132120" y="2223098"/>
            <a:ext cx="11806920" cy="1693404"/>
          </a:xfrm>
          <a:prstGeom prst="rect">
            <a:avLst/>
          </a:prstGeom>
          <a:ln w="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89ACDC-9409-9D2F-D351-6D2923E4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70" y="4225490"/>
            <a:ext cx="3513209" cy="23421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32120" y="-101520"/>
            <a:ext cx="105120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rgbClr val="FFFFFF"/>
                </a:solidFill>
                <a:latin typeface="Calibri Light"/>
              </a:rPr>
              <a:t>Analyses des données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29" name="Picture 228"/>
          <p:cNvPicPr/>
          <p:nvPr/>
        </p:nvPicPr>
        <p:blipFill>
          <a:blip r:embed="rId2"/>
          <a:stretch/>
        </p:blipFill>
        <p:spPr>
          <a:xfrm>
            <a:off x="438120" y="1371600"/>
            <a:ext cx="3903480" cy="494640"/>
          </a:xfrm>
          <a:prstGeom prst="rect">
            <a:avLst/>
          </a:prstGeom>
          <a:ln w="0">
            <a:noFill/>
          </a:ln>
        </p:spPr>
      </p:pic>
      <p:pic>
        <p:nvPicPr>
          <p:cNvPr id="231" name="Picture 230"/>
          <p:cNvPicPr/>
          <p:nvPr/>
        </p:nvPicPr>
        <p:blipFill>
          <a:blip r:embed="rId3"/>
          <a:stretch/>
        </p:blipFill>
        <p:spPr>
          <a:xfrm>
            <a:off x="52712" y="2184120"/>
            <a:ext cx="12083400" cy="1244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762A54D-5C70-4509-9FFE-F6E96F401CA3}" type="slidenum">
              <a:rPr/>
              <a:t>9</a:t>
            </a:fld>
            <a:endParaRPr/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82C77E5-575B-EC54-6786-E815EA451F72}"/>
              </a:ext>
            </a:extLst>
          </p:cNvPr>
          <p:cNvSpPr/>
          <p:nvPr/>
        </p:nvSpPr>
        <p:spPr>
          <a:xfrm>
            <a:off x="3702432" y="4579683"/>
            <a:ext cx="679695" cy="40094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A4716658-CE96-9DFC-F305-8C30A63BDABB}"/>
              </a:ext>
            </a:extLst>
          </p:cNvPr>
          <p:cNvSpPr/>
          <p:nvPr/>
        </p:nvSpPr>
        <p:spPr>
          <a:xfrm>
            <a:off x="7512848" y="4477564"/>
            <a:ext cx="773941" cy="3912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6CA5BBF-46CC-50AD-BBEF-AAFC2379E911}"/>
              </a:ext>
            </a:extLst>
          </p:cNvPr>
          <p:cNvSpPr/>
          <p:nvPr/>
        </p:nvSpPr>
        <p:spPr>
          <a:xfrm>
            <a:off x="161218" y="3790047"/>
            <a:ext cx="3500727" cy="1766240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 dirty="0">
                <a:solidFill>
                  <a:schemeClr val="tx1"/>
                </a:solidFill>
                <a:latin typeface="Arial"/>
              </a:rPr>
              <a:t>Production + "Importations-</a:t>
            </a:r>
            <a:r>
              <a:rPr lang="en-US" sz="2000" b="1" strike="noStrike" spc="-1" dirty="0" err="1">
                <a:solidFill>
                  <a:schemeClr val="tx1"/>
                </a:solidFill>
                <a:latin typeface="Arial"/>
              </a:rPr>
              <a:t>Quantité</a:t>
            </a:r>
            <a:r>
              <a:rPr lang="en-US" sz="2000" b="1" strike="noStrike" spc="-1" dirty="0">
                <a:solidFill>
                  <a:schemeClr val="tx1"/>
                </a:solidFill>
                <a:latin typeface="Arial"/>
              </a:rPr>
              <a:t>" + Variation de stock - "Exportations-</a:t>
            </a:r>
            <a:r>
              <a:rPr lang="en-US" sz="2000" b="1" strike="noStrike" spc="-1" dirty="0" err="1">
                <a:solidFill>
                  <a:schemeClr val="tx1"/>
                </a:solidFill>
                <a:latin typeface="Arial"/>
              </a:rPr>
              <a:t>Quantité</a:t>
            </a:r>
            <a:r>
              <a:rPr lang="en-US" sz="2000" b="1" strike="noStrike" spc="-1" dirty="0">
                <a:solidFill>
                  <a:schemeClr val="tx1"/>
                </a:solidFill>
                <a:latin typeface="Arial"/>
              </a:rPr>
              <a:t>" 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61B716-F75D-EAD5-5B70-DCB2F2288531}"/>
              </a:ext>
            </a:extLst>
          </p:cNvPr>
          <p:cNvSpPr/>
          <p:nvPr/>
        </p:nvSpPr>
        <p:spPr>
          <a:xfrm>
            <a:off x="4502978" y="3932640"/>
            <a:ext cx="2936954" cy="1481054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 dirty="0" err="1">
                <a:solidFill>
                  <a:schemeClr val="tx1"/>
                </a:solidFill>
                <a:latin typeface="Arial"/>
              </a:rPr>
              <a:t>Disponibilité</a:t>
            </a:r>
            <a:r>
              <a:rPr lang="en-US" sz="2000" b="1" strike="noStrike" spc="-1" dirty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chemeClr val="tx1"/>
                </a:solidFill>
                <a:latin typeface="Arial"/>
              </a:rPr>
              <a:t>intérieure</a:t>
            </a:r>
            <a:r>
              <a:rPr lang="en-US" sz="2000" b="1" strike="noStrike" spc="-1" dirty="0">
                <a:solidFill>
                  <a:schemeClr val="tx1"/>
                </a:solidFill>
                <a:latin typeface="Arial"/>
              </a:rPr>
              <a:t> </a:t>
            </a: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041C6A85-ADA7-E32A-1D6C-81ADDAFE895B}"/>
              </a:ext>
            </a:extLst>
          </p:cNvPr>
          <p:cNvSpPr/>
          <p:nvPr/>
        </p:nvSpPr>
        <p:spPr>
          <a:xfrm>
            <a:off x="8448736" y="3607733"/>
            <a:ext cx="3500726" cy="1943900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buNone/>
            </a:pPr>
            <a:r>
              <a:rPr lang="fr-FR" sz="2000" b="1" strike="noStrike" spc="-1" dirty="0">
                <a:solidFill>
                  <a:schemeClr val="tx1"/>
                </a:solidFill>
                <a:latin typeface="Arial"/>
              </a:rPr>
              <a:t>Aliments pour animaux + Semences + </a:t>
            </a:r>
          </a:p>
          <a:p>
            <a:pPr>
              <a:lnSpc>
                <a:spcPct val="100000"/>
              </a:lnSpc>
              <a:buNone/>
            </a:pPr>
            <a:r>
              <a:rPr lang="fr-FR" sz="2000" b="1" strike="noStrike" spc="-1" dirty="0">
                <a:solidFill>
                  <a:schemeClr val="tx1"/>
                </a:solidFill>
                <a:latin typeface="Arial"/>
              </a:rPr>
              <a:t>Pertes + </a:t>
            </a:r>
          </a:p>
          <a:p>
            <a:pPr>
              <a:lnSpc>
                <a:spcPct val="100000"/>
              </a:lnSpc>
              <a:buNone/>
            </a:pPr>
            <a:r>
              <a:rPr lang="fr-FR" sz="2000" b="1" strike="noStrike" spc="-1" dirty="0">
                <a:solidFill>
                  <a:schemeClr val="tx1"/>
                </a:solidFill>
                <a:latin typeface="Arial"/>
              </a:rPr>
              <a:t>Traitement + </a:t>
            </a:r>
          </a:p>
          <a:p>
            <a:pPr>
              <a:lnSpc>
                <a:spcPct val="100000"/>
              </a:lnSpc>
              <a:buNone/>
            </a:pPr>
            <a:r>
              <a:rPr lang="fr-FR" sz="2000" b="1" strike="noStrike" spc="-1" dirty="0">
                <a:solidFill>
                  <a:schemeClr val="tx1"/>
                </a:solidFill>
                <a:latin typeface="Arial"/>
              </a:rPr>
              <a:t>Autres Utilisations + Nourriture </a:t>
            </a:r>
            <a:r>
              <a:rPr lang="fr-FR" sz="2000" b="0" strike="noStrike" spc="-1" dirty="0">
                <a:solidFill>
                  <a:schemeClr val="tx1"/>
                </a:solidFill>
                <a:latin typeface="Arial"/>
              </a:rPr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343C9B-E91B-BFA7-B872-E8928FD7FD02}"/>
              </a:ext>
            </a:extLst>
          </p:cNvPr>
          <p:cNvSpPr txBox="1"/>
          <p:nvPr/>
        </p:nvSpPr>
        <p:spPr>
          <a:xfrm>
            <a:off x="4435738" y="1421166"/>
            <a:ext cx="6154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trike="noStrike" spc="-1" dirty="0">
                <a:latin typeface="Arial"/>
                <a:ea typeface="Noto Sans CJK SC"/>
              </a:rPr>
              <a:t>Production de </a:t>
            </a:r>
            <a:r>
              <a:rPr lang="en-US" sz="1800" b="1" strike="noStrike" spc="-1" dirty="0" err="1">
                <a:latin typeface="Arial"/>
                <a:ea typeface="Noto Sans CJK SC"/>
              </a:rPr>
              <a:t>Blé</a:t>
            </a:r>
            <a:r>
              <a:rPr lang="en-US" sz="1800" b="1" strike="noStrike" spc="-1" dirty="0">
                <a:latin typeface="Arial"/>
                <a:ea typeface="Noto Sans CJK SC"/>
              </a:rPr>
              <a:t> </a:t>
            </a:r>
            <a:r>
              <a:rPr lang="en-US" b="1" spc="-1" dirty="0" err="1">
                <a:latin typeface="Arial"/>
                <a:ea typeface="Noto Sans CJK SC"/>
              </a:rPr>
              <a:t>en</a:t>
            </a:r>
            <a:r>
              <a:rPr lang="zh-CN" altLang="en-US" b="1" spc="-1" dirty="0">
                <a:latin typeface="Arial"/>
                <a:ea typeface="Noto Sans CJK SC"/>
              </a:rPr>
              <a:t> </a:t>
            </a:r>
            <a:r>
              <a:rPr lang="en-US" altLang="zh-CN" b="1" spc="-1" dirty="0">
                <a:latin typeface="Arial"/>
                <a:ea typeface="Noto Sans CJK SC"/>
              </a:rPr>
              <a:t>France</a:t>
            </a:r>
            <a:r>
              <a:rPr lang="en-US" sz="1800" b="1" strike="noStrike" spc="-1" dirty="0">
                <a:latin typeface="Arial"/>
                <a:ea typeface="Noto Sans CJK SC"/>
              </a:rPr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</TotalTime>
  <Words>404</Words>
  <Application>Microsoft Office PowerPoint</Application>
  <PresentationFormat>Custom</PresentationFormat>
  <Paragraphs>106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Data Analyst au sein de la FAO</vt:lpstr>
      <vt:lpstr>Sommaire</vt:lpstr>
      <vt:lpstr>Contexte et Objectifs du projet</vt:lpstr>
      <vt:lpstr>Contexte objectifs du projet</vt:lpstr>
      <vt:lpstr>Analyses descriptives des données</vt:lpstr>
      <vt:lpstr>Analyses descriptives des données</vt:lpstr>
      <vt:lpstr>Analyses descriptives des données</vt:lpstr>
      <vt:lpstr>Analyses des données</vt:lpstr>
      <vt:lpstr>Analyses des données</vt:lpstr>
      <vt:lpstr>Analyses des données</vt:lpstr>
      <vt:lpstr>Analyses des données</vt:lpstr>
      <vt:lpstr>Analyses des données</vt:lpstr>
      <vt:lpstr>Analyses des données</vt:lpstr>
      <vt:lpstr>Analyses des données</vt:lpstr>
      <vt:lpstr>Analyses des données</vt:lpstr>
      <vt:lpstr>Analyses complémentaire </vt:lpstr>
      <vt:lpstr>Analyses complémentaire </vt:lpstr>
      <vt:lpstr>Analyses complémentaire</vt:lpstr>
      <vt:lpstr>Conclusion</vt:lpstr>
      <vt:lpstr>Questions 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Représentations Graphiques</dc:title>
  <dc:subject/>
  <dc:creator>Tarik MEDJAHED</dc:creator>
  <dc:description/>
  <cp:lastModifiedBy>fengfeng.zhang93@outlook.com</cp:lastModifiedBy>
  <cp:revision>150</cp:revision>
  <dcterms:created xsi:type="dcterms:W3CDTF">2023-01-09T18:50:54Z</dcterms:created>
  <dcterms:modified xsi:type="dcterms:W3CDTF">2023-01-13T12:50:26Z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Grand écran</vt:lpwstr>
  </property>
  <property fmtid="{D5CDD505-2E9C-101B-9397-08002B2CF9AE}" pid="4" name="Slides">
    <vt:i4>9</vt:i4>
  </property>
</Properties>
</file>